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  <p:sldMasterId id="2147483664" r:id="rId2"/>
  </p:sldMasterIdLst>
  <p:notesMasterIdLst>
    <p:notesMasterId r:id="rId17"/>
  </p:notesMasterIdLst>
  <p:handoutMasterIdLst>
    <p:handoutMasterId r:id="rId18"/>
  </p:handoutMasterIdLst>
  <p:sldIdLst>
    <p:sldId id="269" r:id="rId3"/>
    <p:sldId id="282" r:id="rId4"/>
    <p:sldId id="285" r:id="rId5"/>
    <p:sldId id="286" r:id="rId6"/>
    <p:sldId id="287" r:id="rId7"/>
    <p:sldId id="288" r:id="rId8"/>
    <p:sldId id="284" r:id="rId9"/>
    <p:sldId id="289" r:id="rId10"/>
    <p:sldId id="294" r:id="rId11"/>
    <p:sldId id="295" r:id="rId12"/>
    <p:sldId id="290" r:id="rId13"/>
    <p:sldId id="291" r:id="rId14"/>
    <p:sldId id="292" r:id="rId15"/>
    <p:sldId id="274" r:id="rId16"/>
  </p:sldIdLst>
  <p:sldSz cx="12192000" cy="6858000"/>
  <p:notesSz cx="6858000" cy="9144000"/>
  <p:embeddedFontLst>
    <p:embeddedFont>
      <p:font typeface="맑은 고딕" panose="020B0503020000020004" pitchFamily="34" charset="-127"/>
      <p:regular r:id="rId19"/>
      <p:bold r:id="rId20"/>
    </p:embeddedFont>
    <p:embeddedFont>
      <p:font typeface="Pretendard JP" panose="02000503000000020004" pitchFamily="2" charset="-128"/>
      <p:regular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73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80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502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2025. 7. 7.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2025. 7. 7.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JP" panose="02000503000000020004" pitchFamily="50" charset="-128"/>
              <a:ea typeface="Pretendard JP" panose="02000503000000020004" pitchFamily="50" charset="-128"/>
              <a:cs typeface="Pretendard JP" panose="02000503000000020004" pitchFamily="50" charset="-128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defRPr>
            </a:lvl1pPr>
            <a:lvl2pPr>
              <a:lnSpc>
                <a:spcPct val="100000"/>
              </a:lnSpc>
              <a:defRPr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defRPr>
            </a:lvl2pPr>
            <a:lvl3pPr>
              <a:lnSpc>
                <a:spcPct val="100000"/>
              </a:lnSpc>
              <a:defRPr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defRPr>
            </a:lvl3pPr>
            <a:lvl4pPr>
              <a:lnSpc>
                <a:spcPct val="100000"/>
              </a:lnSpc>
              <a:defRPr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defRPr>
            </a:lvl4pPr>
            <a:lvl5pPr>
              <a:lnSpc>
                <a:spcPct val="100000"/>
              </a:lnSpc>
              <a:defRPr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1985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JP" panose="02000503000000020004" pitchFamily="50" charset="-128"/>
              <a:ea typeface="Pretendard JP" panose="02000503000000020004" pitchFamily="50" charset="-128"/>
              <a:cs typeface="Pretendard JP" panose="02000503000000020004" pitchFamily="50" charset="-128"/>
            </a:endParaRPr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JP" panose="02000503000000020004" pitchFamily="50" charset="-128"/>
              <a:ea typeface="Pretendard JP" panose="02000503000000020004" pitchFamily="50" charset="-128"/>
              <a:cs typeface="Pretendard JP" panose="02000503000000020004" pitchFamily="50" charset="-128"/>
            </a:endParaRPr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JP" panose="02000503000000020004" pitchFamily="50" charset="-128"/>
              <a:ea typeface="Pretendard JP" panose="02000503000000020004" pitchFamily="50" charset="-128"/>
              <a:cs typeface="Pretendard JP" panose="02000503000000020004" pitchFamily="50" charset="-128"/>
            </a:endParaRPr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JP" panose="02000503000000020004" pitchFamily="50" charset="-128"/>
              <a:ea typeface="Pretendard JP" panose="02000503000000020004" pitchFamily="50" charset="-128"/>
              <a:cs typeface="Pretendard JP" panose="020005030000000200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0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감 사 합 </a:t>
            </a:r>
            <a:r>
              <a:rPr lang="ko-KR" altLang="en-US" sz="8000" dirty="0" err="1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니</a:t>
            </a:r>
            <a:r>
              <a:rPr lang="ko-KR" altLang="en-US" sz="8000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 다</a:t>
            </a: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8623390" y="6412231"/>
            <a:ext cx="3568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86B743E8-9D27-4F69-87ED-4623B89CBF9F}" type="slidenum">
              <a:rPr lang="ko-KR" altLang="en-US" sz="2000" smtClean="0">
                <a:solidFill>
                  <a:schemeClr val="tx1"/>
                </a:solidFill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‹#›</a:t>
            </a:fld>
            <a:endParaRPr lang="ko-KR" altLang="en-US" sz="2000" dirty="0">
              <a:solidFill>
                <a:schemeClr val="tx1"/>
              </a:solidFill>
              <a:latin typeface="Pretendard JP" panose="02000503000000020004" pitchFamily="50" charset="-128"/>
              <a:ea typeface="Pretendard JP" panose="02000503000000020004" pitchFamily="50" charset="-128"/>
              <a:cs typeface="Pretendard JP" panose="020005030000000200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699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JP" panose="02000503000000020004" pitchFamily="50" charset="-128"/>
          <a:ea typeface="Pretendard JP" panose="02000503000000020004" pitchFamily="50" charset="-128"/>
          <a:cs typeface="Pretendard JP" panose="02000503000000020004" pitchFamily="50" charset="-128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JP" panose="02000503000000020004" pitchFamily="50" charset="-128"/>
          <a:ea typeface="Pretendard JP" panose="02000503000000020004" pitchFamily="50" charset="-128"/>
          <a:cs typeface="Pretendard JP" panose="02000503000000020004" pitchFamily="50" charset="-128"/>
        </a:defRPr>
      </a:lvl1pPr>
      <a:lvl2pPr marL="6858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JP" panose="02000503000000020004" pitchFamily="50" charset="-128"/>
          <a:ea typeface="Pretendard JP" panose="02000503000000020004" pitchFamily="50" charset="-128"/>
          <a:cs typeface="Pretendard JP" panose="02000503000000020004" pitchFamily="50" charset="-128"/>
        </a:defRPr>
      </a:lvl2pPr>
      <a:lvl3pPr marL="11430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JP" panose="02000503000000020004" pitchFamily="50" charset="-128"/>
          <a:ea typeface="Pretendard JP" panose="02000503000000020004" pitchFamily="50" charset="-128"/>
          <a:cs typeface="Pretendard JP" panose="02000503000000020004" pitchFamily="50" charset="-128"/>
        </a:defRPr>
      </a:lvl3pPr>
      <a:lvl4pPr marL="16002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JP" panose="02000503000000020004" pitchFamily="50" charset="-128"/>
          <a:ea typeface="Pretendard JP" panose="02000503000000020004" pitchFamily="50" charset="-128"/>
          <a:cs typeface="Pretendard JP" panose="02000503000000020004" pitchFamily="50" charset="-128"/>
        </a:defRPr>
      </a:lvl4pPr>
      <a:lvl5pPr marL="20574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JP" panose="02000503000000020004" pitchFamily="50" charset="-128"/>
          <a:ea typeface="Pretendard JP" panose="02000503000000020004" pitchFamily="50" charset="-128"/>
          <a:cs typeface="Pretendard JP" panose="02000503000000020004" pitchFamily="50" charset="-128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JP" panose="02000503000000020004" pitchFamily="50" charset="-128"/>
          <a:ea typeface="Pretendard JP" panose="02000503000000020004" pitchFamily="50" charset="-128"/>
          <a:cs typeface="Pretendard JP" panose="02000503000000020004" pitchFamily="50" charset="-128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JP" panose="02000503000000020004" pitchFamily="50" charset="-128"/>
          <a:ea typeface="Pretendard JP" panose="02000503000000020004" pitchFamily="50" charset="-128"/>
          <a:cs typeface="Pretendard JP" panose="02000503000000020004" pitchFamily="50" charset="-128"/>
        </a:defRPr>
      </a:lvl1pPr>
      <a:lvl2pPr marL="6858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JP" panose="02000503000000020004" pitchFamily="50" charset="-128"/>
          <a:ea typeface="Pretendard JP" panose="02000503000000020004" pitchFamily="50" charset="-128"/>
          <a:cs typeface="Pretendard JP" panose="02000503000000020004" pitchFamily="50" charset="-128"/>
        </a:defRPr>
      </a:lvl2pPr>
      <a:lvl3pPr marL="11430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JP" panose="02000503000000020004" pitchFamily="50" charset="-128"/>
          <a:ea typeface="Pretendard JP" panose="02000503000000020004" pitchFamily="50" charset="-128"/>
          <a:cs typeface="Pretendard JP" panose="02000503000000020004" pitchFamily="50" charset="-128"/>
        </a:defRPr>
      </a:lvl3pPr>
      <a:lvl4pPr marL="16002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JP" panose="02000503000000020004" pitchFamily="50" charset="-128"/>
          <a:ea typeface="Pretendard JP" panose="02000503000000020004" pitchFamily="50" charset="-128"/>
          <a:cs typeface="Pretendard JP" panose="02000503000000020004" pitchFamily="50" charset="-128"/>
        </a:defRPr>
      </a:lvl4pPr>
      <a:lvl5pPr marL="20574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JP" panose="02000503000000020004" pitchFamily="50" charset="-128"/>
          <a:ea typeface="Pretendard JP" panose="02000503000000020004" pitchFamily="50" charset="-128"/>
          <a:cs typeface="Pretendard JP" panose="02000503000000020004" pitchFamily="50" charset="-128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ARIA-CTR on Apple M1 GPU</a:t>
            </a:r>
            <a:endParaRPr lang="ko-KR" altLang="en-US" dirty="0">
              <a:latin typeface="Pretendard JP" panose="02000503000000020004" pitchFamily="50" charset="-128"/>
              <a:ea typeface="Pretendard JP" panose="02000503000000020004" pitchFamily="50" charset="-128"/>
              <a:cs typeface="Pretendard JP" panose="02000503000000020004" pitchFamily="50" charset="-128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" altLang="ko-KR" dirty="0"/>
              <a:t>https://</a:t>
            </a:r>
            <a:r>
              <a:rPr lang="en" altLang="ko-KR" dirty="0" err="1"/>
              <a:t>youtu.be</a:t>
            </a:r>
            <a:r>
              <a:rPr lang="en" altLang="ko-KR"/>
              <a:t>/B5baIooqc24</a:t>
            </a:r>
            <a:endParaRPr lang="ko-KR" altLang="en-US" dirty="0">
              <a:latin typeface="Pretendard JP" panose="02000503000000020004" pitchFamily="50" charset="-128"/>
              <a:ea typeface="Pretendard JP" panose="02000503000000020004" pitchFamily="50" charset="-128"/>
              <a:cs typeface="Pretendard JP" panose="020005030000000200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C01F0-F039-1D9A-726D-4CEAEDDB6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A49F2A-023E-CE9D-D6CF-432E65E02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5. </a:t>
            </a:r>
            <a:r>
              <a:rPr lang="ko-KR" altLang="en-US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동작 과정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26FABE-0BEA-8E57-0E7C-8504198876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648" y="1186392"/>
            <a:ext cx="11369675" cy="5362575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GPU</a:t>
            </a:r>
            <a:r>
              <a:rPr lang="ko-KR" altLang="en-US" sz="2400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에서 </a:t>
            </a:r>
            <a:r>
              <a:rPr lang="ko-KR" altLang="en-US" sz="2400" dirty="0" err="1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연산될</a:t>
            </a:r>
            <a:r>
              <a:rPr lang="ko-KR" altLang="en-US" sz="2400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 커널 함수는 </a:t>
            </a:r>
            <a:r>
              <a:rPr lang="en-US" altLang="ko-KR" sz="2400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Metal</a:t>
            </a:r>
            <a:r>
              <a:rPr lang="ko-KR" altLang="en-US" sz="2400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로 작성 </a:t>
            </a:r>
            <a:r>
              <a:rPr lang="en-US" altLang="ko-KR" sz="2400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-&gt; Swift</a:t>
            </a:r>
            <a:r>
              <a:rPr lang="ko-KR" altLang="en-US" sz="2400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에서 </a:t>
            </a:r>
            <a:r>
              <a:rPr lang="en-US" altLang="ko-KR" sz="2400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API</a:t>
            </a:r>
            <a:r>
              <a:rPr lang="ko-KR" altLang="en-US" sz="2400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로 호출하여 연산</a:t>
            </a:r>
            <a:endParaRPr lang="en-US" altLang="ko-KR" sz="2400" dirty="0">
              <a:latin typeface="Pretendard JP" panose="02000503000000020004" pitchFamily="50" charset="-128"/>
              <a:ea typeface="Pretendard JP" panose="02000503000000020004" pitchFamily="50" charset="-128"/>
              <a:cs typeface="Pretendard JP" panose="02000503000000020004" pitchFamily="50" charset="-128"/>
            </a:endParaRPr>
          </a:p>
          <a:p>
            <a:endParaRPr lang="en-US" altLang="ko-KR" sz="2400" dirty="0">
              <a:latin typeface="Pretendard JP" panose="02000503000000020004" pitchFamily="50" charset="-128"/>
              <a:ea typeface="Pretendard JP" panose="02000503000000020004" pitchFamily="50" charset="-128"/>
              <a:cs typeface="Pretendard JP" panose="02000503000000020004" pitchFamily="50" charset="-128"/>
            </a:endParaRPr>
          </a:p>
          <a:p>
            <a:endParaRPr lang="ko-KR" altLang="en-US" sz="2400" dirty="0">
              <a:latin typeface="Pretendard JP" panose="02000503000000020004" pitchFamily="50" charset="-128"/>
              <a:ea typeface="Pretendard JP" panose="02000503000000020004" pitchFamily="50" charset="-128"/>
              <a:cs typeface="Pretendard JP" panose="02000503000000020004" pitchFamily="50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638ED7-2F98-5377-340E-75AB06009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91" y="1650412"/>
            <a:ext cx="2389453" cy="51150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E73498-3221-4C74-C723-063E87290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187" y="2929242"/>
            <a:ext cx="8040222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666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2D8F4-E36E-F833-59F0-1E225A318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ACC1E5-BF3E-7842-DB32-2BD14A99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5. </a:t>
            </a:r>
            <a:r>
              <a:rPr lang="ko-KR" altLang="en-US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동작 과정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9B8294-6C67-5443-4197-26015094F1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648" y="1186392"/>
            <a:ext cx="11369675" cy="5362575"/>
          </a:xfrm>
        </p:spPr>
        <p:txBody>
          <a:bodyPr/>
          <a:lstStyle/>
          <a:p>
            <a:endParaRPr lang="ko-KR" altLang="en-US" dirty="0">
              <a:latin typeface="Pretendard JP" panose="02000503000000020004" pitchFamily="50" charset="-128"/>
              <a:ea typeface="Pretendard JP" panose="02000503000000020004" pitchFamily="50" charset="-128"/>
              <a:cs typeface="Pretendard JP" panose="02000503000000020004" pitchFamily="50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B47032-DCB7-86B5-6721-05299C9BC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141" y="1194858"/>
            <a:ext cx="7725853" cy="12765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70EC6D-E49D-4AB1-8147-8A18FB2AE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141" y="3109508"/>
            <a:ext cx="7297168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987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F649E-8FCC-8CF4-B084-0147AF302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A386CC-C885-61A6-BA9D-C6654B5EB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6. </a:t>
            </a:r>
            <a:r>
              <a:rPr lang="ko-KR" altLang="en-US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메모리 종류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8B2A8C1-418C-B31D-C60E-75CA26522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122888"/>
              </p:ext>
            </p:extLst>
          </p:nvPr>
        </p:nvGraphicFramePr>
        <p:xfrm>
          <a:off x="1815996" y="1853891"/>
          <a:ext cx="8128000" cy="2931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37542227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487749299"/>
                    </a:ext>
                  </a:extLst>
                </a:gridCol>
              </a:tblGrid>
              <a:tr h="5862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CUDA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Metal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5812385"/>
                  </a:ext>
                </a:extLst>
              </a:tr>
              <a:tr h="5862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Global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Device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7437129"/>
                  </a:ext>
                </a:extLst>
              </a:tr>
              <a:tr h="5862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Shared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Threadgroup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9550956"/>
                  </a:ext>
                </a:extLst>
              </a:tr>
              <a:tr h="5862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__Constant__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Constant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2929818"/>
                  </a:ext>
                </a:extLst>
              </a:tr>
              <a:tr h="5862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Local memory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thread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440412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164B9200-D0AB-3602-98B7-BFBBCC6AF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151" y="5333294"/>
            <a:ext cx="4229690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170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7E8C1-8FA1-D777-D4B4-6D520CF69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B9ECEC-A8A2-F96E-7FBD-2AA5B1163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7. </a:t>
            </a:r>
            <a:r>
              <a:rPr lang="ko-KR" altLang="en-US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성능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2BC7A6-0A0F-8DA8-BA4F-2E4BC07EB6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648" y="1186392"/>
            <a:ext cx="11369675" cy="5362575"/>
          </a:xfrm>
        </p:spPr>
        <p:txBody>
          <a:bodyPr/>
          <a:lstStyle/>
          <a:p>
            <a:endParaRPr lang="ko-KR" altLang="en-US" dirty="0">
              <a:latin typeface="Pretendard JP" panose="02000503000000020004" pitchFamily="50" charset="-128"/>
              <a:ea typeface="Pretendard JP" panose="02000503000000020004" pitchFamily="50" charset="-128"/>
              <a:cs typeface="Pretendard JP" panose="02000503000000020004" pitchFamily="50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B1318C-B825-4E88-F403-45B10C220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48" y="1193499"/>
            <a:ext cx="6392167" cy="17528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023FC5-7408-B6C2-2E97-C40D19B3A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649" y="2727729"/>
            <a:ext cx="4662772" cy="367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6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499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1. Apple M1 GPU</a:t>
            </a:r>
            <a:endParaRPr lang="ko-KR" altLang="en-US" dirty="0">
              <a:latin typeface="Pretendard JP" panose="02000503000000020004" pitchFamily="50" charset="-128"/>
              <a:ea typeface="Pretendard JP" panose="02000503000000020004" pitchFamily="50" charset="-128"/>
              <a:cs typeface="Pretendard JP" panose="02000503000000020004" pitchFamily="50" charset="-128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362575"/>
          </a:xfrm>
        </p:spPr>
        <p:txBody>
          <a:bodyPr/>
          <a:lstStyle/>
          <a:p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ARM </a:t>
            </a:r>
            <a:r>
              <a:rPr lang="ko-KR" altLang="en-US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기반의 </a:t>
            </a:r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Apple</a:t>
            </a:r>
            <a:r>
              <a:rPr lang="ko-KR" altLang="en-US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에서 자체 개발한 설계 칩</a:t>
            </a:r>
            <a:endParaRPr lang="en-US" altLang="ko-KR" dirty="0">
              <a:latin typeface="Pretendard JP" panose="02000503000000020004" pitchFamily="50" charset="-128"/>
              <a:ea typeface="Pretendard JP" panose="02000503000000020004" pitchFamily="50" charset="-128"/>
              <a:cs typeface="Pretendard JP" panose="02000503000000020004" pitchFamily="50" charset="-128"/>
            </a:endParaRPr>
          </a:p>
          <a:p>
            <a:pPr lvl="1"/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2020</a:t>
            </a:r>
            <a:r>
              <a:rPr lang="ko-KR" altLang="en-US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년 </a:t>
            </a:r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M1 </a:t>
            </a:r>
            <a:r>
              <a:rPr lang="ko-KR" altLang="en-US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출시로 </a:t>
            </a:r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Intel</a:t>
            </a:r>
            <a:r>
              <a:rPr lang="ko-KR" altLang="en-US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에서 자체 설계인 </a:t>
            </a:r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ARM </a:t>
            </a:r>
            <a:r>
              <a:rPr lang="ko-KR" altLang="en-US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기반 칩으로 전환</a:t>
            </a:r>
            <a:endParaRPr lang="en-US" altLang="ko-KR" dirty="0">
              <a:latin typeface="Pretendard JP" panose="02000503000000020004" pitchFamily="50" charset="-128"/>
              <a:ea typeface="Pretendard JP" panose="02000503000000020004" pitchFamily="50" charset="-128"/>
              <a:cs typeface="Pretendard JP" panose="02000503000000020004" pitchFamily="50" charset="-128"/>
            </a:endParaRPr>
          </a:p>
          <a:p>
            <a:pPr lvl="1"/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SoC </a:t>
            </a:r>
            <a:r>
              <a:rPr lang="ko-KR" altLang="en-US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구조</a:t>
            </a:r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: CPU, GPU, Nural Engine, </a:t>
            </a:r>
            <a:r>
              <a:rPr lang="ko-KR" altLang="en-US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메모리 컨트롤러 등을 하나의 칩에 통합</a:t>
            </a:r>
            <a:endParaRPr lang="en-US" altLang="ko-KR" dirty="0">
              <a:latin typeface="Pretendard JP" panose="02000503000000020004" pitchFamily="50" charset="-128"/>
              <a:ea typeface="Pretendard JP" panose="02000503000000020004" pitchFamily="50" charset="-128"/>
              <a:cs typeface="Pretendard JP" panose="02000503000000020004" pitchFamily="50" charset="-128"/>
            </a:endParaRPr>
          </a:p>
          <a:p>
            <a:pPr lvl="1"/>
            <a:r>
              <a:rPr lang="ko-KR" altLang="en-US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통합 메모리 아키텍처</a:t>
            </a:r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(Unified Memory </a:t>
            </a:r>
            <a:r>
              <a:rPr lang="en-US" altLang="ko-KR" dirty="0" err="1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Architecure</a:t>
            </a:r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, UMA)</a:t>
            </a:r>
          </a:p>
          <a:p>
            <a:pPr lvl="2"/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CPU</a:t>
            </a:r>
            <a:r>
              <a:rPr lang="ko-KR" altLang="en-US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와 </a:t>
            </a:r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GPU</a:t>
            </a:r>
            <a:r>
              <a:rPr lang="ko-KR" altLang="en-US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가 동일한 메모리 풀을 공유</a:t>
            </a:r>
            <a:endParaRPr lang="en-US" altLang="ko-KR" dirty="0">
              <a:latin typeface="Pretendard JP" panose="02000503000000020004" pitchFamily="50" charset="-128"/>
              <a:ea typeface="Pretendard JP" panose="02000503000000020004" pitchFamily="50" charset="-128"/>
              <a:cs typeface="Pretendard JP" panose="02000503000000020004" pitchFamily="50" charset="-128"/>
            </a:endParaRPr>
          </a:p>
          <a:p>
            <a:pPr lvl="2"/>
            <a:endParaRPr lang="en-US" altLang="ko-KR" dirty="0">
              <a:latin typeface="Pretendard JP" panose="02000503000000020004" pitchFamily="50" charset="-128"/>
              <a:ea typeface="Pretendard JP" panose="02000503000000020004" pitchFamily="50" charset="-128"/>
              <a:cs typeface="Pretendard JP" panose="02000503000000020004" pitchFamily="50" charset="-128"/>
            </a:endParaRPr>
          </a:p>
          <a:p>
            <a:pPr lvl="1"/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M</a:t>
            </a:r>
            <a:r>
              <a:rPr lang="ko-KR" altLang="en-US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시리즈 라인업</a:t>
            </a:r>
            <a:endParaRPr lang="en-US" altLang="ko-KR" dirty="0">
              <a:latin typeface="Pretendard JP" panose="02000503000000020004" pitchFamily="50" charset="-128"/>
              <a:ea typeface="Pretendard JP" panose="02000503000000020004" pitchFamily="50" charset="-128"/>
              <a:cs typeface="Pretendard JP" panose="02000503000000020004" pitchFamily="50" charset="-128"/>
            </a:endParaRPr>
          </a:p>
          <a:p>
            <a:pPr lvl="2"/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M1(2020) – 8</a:t>
            </a:r>
            <a:r>
              <a:rPr lang="ko-KR" altLang="en-US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코어 </a:t>
            </a:r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CPU, </a:t>
            </a:r>
            <a:r>
              <a:rPr lang="ko-KR" altLang="en-US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최대 </a:t>
            </a:r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8</a:t>
            </a:r>
            <a:r>
              <a:rPr lang="ko-KR" altLang="en-US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코어 </a:t>
            </a:r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GPU</a:t>
            </a:r>
          </a:p>
          <a:p>
            <a:pPr lvl="2"/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M1 Pro/Max(2021) – </a:t>
            </a:r>
            <a:r>
              <a:rPr lang="ko-KR" altLang="en-US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성능 향상 및 </a:t>
            </a:r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GPU </a:t>
            </a:r>
            <a:r>
              <a:rPr lang="ko-KR" altLang="en-US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코어 확장</a:t>
            </a:r>
            <a:endParaRPr lang="en-US" altLang="ko-KR" dirty="0">
              <a:latin typeface="Pretendard JP" panose="02000503000000020004" pitchFamily="50" charset="-128"/>
              <a:ea typeface="Pretendard JP" panose="02000503000000020004" pitchFamily="50" charset="-128"/>
              <a:cs typeface="Pretendard JP" panose="02000503000000020004" pitchFamily="50" charset="-128"/>
            </a:endParaRPr>
          </a:p>
          <a:p>
            <a:pPr lvl="2"/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M2(2022), M3(2023), M4(2024)</a:t>
            </a:r>
            <a:r>
              <a:rPr lang="ko-KR" altLang="en-US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로 성능 향상이 된 칩을 매년 공개</a:t>
            </a:r>
            <a:endParaRPr lang="en-US" altLang="ko-KR" dirty="0">
              <a:latin typeface="Pretendard JP" panose="02000503000000020004" pitchFamily="50" charset="-128"/>
              <a:ea typeface="Pretendard JP" panose="02000503000000020004" pitchFamily="50" charset="-128"/>
              <a:cs typeface="Pretendard JP" panose="02000503000000020004" pitchFamily="50" charset="-128"/>
            </a:endParaRPr>
          </a:p>
          <a:p>
            <a:pPr lvl="2"/>
            <a:endParaRPr lang="en-US" altLang="ko-KR" dirty="0">
              <a:latin typeface="Pretendard JP" panose="02000503000000020004" pitchFamily="50" charset="-128"/>
              <a:ea typeface="Pretendard JP" panose="02000503000000020004" pitchFamily="50" charset="-128"/>
              <a:cs typeface="Pretendard JP" panose="02000503000000020004" pitchFamily="50" charset="-128"/>
            </a:endParaRPr>
          </a:p>
          <a:p>
            <a:pPr lvl="1"/>
            <a:endParaRPr lang="en-US" altLang="ko-KR" dirty="0">
              <a:latin typeface="Pretendard JP" panose="02000503000000020004" pitchFamily="50" charset="-128"/>
              <a:ea typeface="Pretendard JP" panose="02000503000000020004" pitchFamily="50" charset="-128"/>
              <a:cs typeface="Pretendard JP" panose="02000503000000020004" pitchFamily="50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14433A-0888-FD5D-1B84-2AC940AEE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179" y="3515077"/>
            <a:ext cx="2523221" cy="105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89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B5249-17F3-B702-FF1C-2BC58001C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0C465-153E-D01B-FA99-83493889E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1. Apple M1 GPU</a:t>
            </a:r>
            <a:endParaRPr lang="ko-KR" altLang="en-US" dirty="0">
              <a:latin typeface="Pretendard JP" panose="02000503000000020004" pitchFamily="50" charset="-128"/>
              <a:ea typeface="Pretendard JP" panose="02000503000000020004" pitchFamily="50" charset="-128"/>
              <a:cs typeface="Pretendard JP" panose="02000503000000020004" pitchFamily="50" charset="-128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EBA5F8-6ECD-DC4A-99EA-DA98C1E89B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362575"/>
          </a:xfrm>
        </p:spPr>
        <p:txBody>
          <a:bodyPr/>
          <a:lstStyle/>
          <a:p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CPU</a:t>
            </a:r>
          </a:p>
          <a:p>
            <a:pPr lvl="1"/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8</a:t>
            </a:r>
            <a:r>
              <a:rPr lang="ko-KR" altLang="en-US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코어</a:t>
            </a:r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: 4</a:t>
            </a:r>
            <a:r>
              <a:rPr lang="ko-KR" altLang="en-US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개 성능 코어 </a:t>
            </a:r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+ 4</a:t>
            </a:r>
            <a:r>
              <a:rPr lang="ko-KR" altLang="en-US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개 효율 코어</a:t>
            </a:r>
            <a:endParaRPr lang="en-US" altLang="ko-KR" dirty="0">
              <a:latin typeface="Pretendard JP" panose="02000503000000020004" pitchFamily="50" charset="-128"/>
              <a:ea typeface="Pretendard JP" panose="02000503000000020004" pitchFamily="50" charset="-128"/>
              <a:cs typeface="Pretendard JP" panose="02000503000000020004" pitchFamily="50" charset="-128"/>
            </a:endParaRPr>
          </a:p>
          <a:p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GPU</a:t>
            </a:r>
          </a:p>
          <a:p>
            <a:pPr lvl="1"/>
            <a:r>
              <a:rPr lang="ko-KR" altLang="en-US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최대 </a:t>
            </a:r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8</a:t>
            </a:r>
            <a:r>
              <a:rPr lang="ko-KR" altLang="en-US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코어 통합</a:t>
            </a:r>
            <a:endParaRPr lang="en-US" altLang="ko-KR" dirty="0">
              <a:latin typeface="Pretendard JP" panose="02000503000000020004" pitchFamily="50" charset="-128"/>
              <a:ea typeface="Pretendard JP" panose="02000503000000020004" pitchFamily="50" charset="-128"/>
              <a:cs typeface="Pretendard JP" panose="02000503000000020004" pitchFamily="50" charset="-128"/>
            </a:endParaRPr>
          </a:p>
          <a:p>
            <a:pPr lvl="1"/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128</a:t>
            </a:r>
            <a:r>
              <a:rPr lang="ko-KR" altLang="en-US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개 실행 유닛</a:t>
            </a:r>
            <a:endParaRPr lang="en-US" altLang="ko-KR" dirty="0">
              <a:latin typeface="Pretendard JP" panose="02000503000000020004" pitchFamily="50" charset="-128"/>
              <a:ea typeface="Pretendard JP" panose="02000503000000020004" pitchFamily="50" charset="-128"/>
              <a:cs typeface="Pretendard JP" panose="02000503000000020004" pitchFamily="50" charset="-128"/>
            </a:endParaRPr>
          </a:p>
          <a:p>
            <a:pPr lvl="1"/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Metal Performance shaders </a:t>
            </a:r>
            <a:r>
              <a:rPr lang="ko-KR" altLang="en-US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지원으로 </a:t>
            </a:r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GPU </a:t>
            </a:r>
            <a:r>
              <a:rPr lang="ko-KR" altLang="en-US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컴퓨팅 최적화</a:t>
            </a:r>
            <a:endParaRPr lang="en-US" altLang="ko-KR" dirty="0">
              <a:latin typeface="Pretendard JP" panose="02000503000000020004" pitchFamily="50" charset="-128"/>
              <a:ea typeface="Pretendard JP" panose="02000503000000020004" pitchFamily="50" charset="-128"/>
              <a:cs typeface="Pretendard JP" panose="02000503000000020004" pitchFamily="50" charset="-128"/>
            </a:endParaRPr>
          </a:p>
          <a:p>
            <a:pPr lvl="2"/>
            <a:r>
              <a:rPr lang="ko-KR" altLang="en-US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행렬</a:t>
            </a:r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, </a:t>
            </a:r>
            <a:r>
              <a:rPr lang="ko-KR" altLang="en-US" dirty="0" err="1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컨볼류션</a:t>
            </a:r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, </a:t>
            </a:r>
            <a:r>
              <a:rPr lang="ko-KR" altLang="en-US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정렬</a:t>
            </a:r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, </a:t>
            </a:r>
            <a:r>
              <a:rPr lang="ko-KR" altLang="en-US" dirty="0" err="1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리덕션과</a:t>
            </a:r>
            <a:r>
              <a:rPr lang="ko-KR" altLang="en-US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 같은 연산을 제공</a:t>
            </a:r>
            <a:endParaRPr lang="en-US" altLang="ko-KR" dirty="0">
              <a:latin typeface="Pretendard JP" panose="02000503000000020004" pitchFamily="50" charset="-128"/>
              <a:ea typeface="Pretendard JP" panose="02000503000000020004" pitchFamily="50" charset="-128"/>
              <a:cs typeface="Pretendard JP" panose="02000503000000020004" pitchFamily="50" charset="-128"/>
            </a:endParaRPr>
          </a:p>
          <a:p>
            <a:r>
              <a:rPr lang="ko-KR" altLang="en-US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메모리 시스템</a:t>
            </a:r>
            <a:endParaRPr lang="en-US" altLang="ko-KR" dirty="0">
              <a:latin typeface="Pretendard JP" panose="02000503000000020004" pitchFamily="50" charset="-128"/>
              <a:ea typeface="Pretendard JP" panose="02000503000000020004" pitchFamily="50" charset="-128"/>
              <a:cs typeface="Pretendard JP" panose="02000503000000020004" pitchFamily="50" charset="-128"/>
            </a:endParaRPr>
          </a:p>
          <a:p>
            <a:pPr lvl="1"/>
            <a:r>
              <a:rPr lang="ko-KR" altLang="en-US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통합 메모리</a:t>
            </a:r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: </a:t>
            </a:r>
            <a:r>
              <a:rPr lang="ko-KR" altLang="en-US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최대 </a:t>
            </a:r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16GB LPDDR4X</a:t>
            </a:r>
          </a:p>
          <a:p>
            <a:pPr lvl="1"/>
            <a:r>
              <a:rPr lang="ko-KR" altLang="en-US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높은 메모리 대역폭</a:t>
            </a:r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: 68.25GB/s</a:t>
            </a:r>
          </a:p>
          <a:p>
            <a:pPr lvl="1"/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CPU</a:t>
            </a:r>
            <a:r>
              <a:rPr lang="ko-KR" altLang="en-US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와 </a:t>
            </a:r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GPU</a:t>
            </a:r>
            <a:r>
              <a:rPr lang="ko-KR" altLang="en-US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간 제로 카피 데이터 공유</a:t>
            </a:r>
            <a:endParaRPr lang="en-US" altLang="ko-KR" dirty="0">
              <a:latin typeface="Pretendard JP" panose="02000503000000020004" pitchFamily="50" charset="-128"/>
              <a:ea typeface="Pretendard JP" panose="02000503000000020004" pitchFamily="50" charset="-128"/>
              <a:cs typeface="Pretendard JP" panose="02000503000000020004" pitchFamily="50" charset="-128"/>
            </a:endParaRPr>
          </a:p>
          <a:p>
            <a:pPr lvl="1"/>
            <a:endParaRPr lang="ko-KR" altLang="en-US" dirty="0">
              <a:latin typeface="Pretendard JP" panose="02000503000000020004" pitchFamily="50" charset="-128"/>
              <a:ea typeface="Pretendard JP" panose="02000503000000020004" pitchFamily="50" charset="-128"/>
              <a:cs typeface="Pretendard JP" panose="02000503000000020004" pitchFamily="50" charset="-128"/>
            </a:endParaRPr>
          </a:p>
        </p:txBody>
      </p:sp>
      <p:pic>
        <p:nvPicPr>
          <p:cNvPr id="3074" name="Picture 2" descr="Exploring Apple's M Architecture: A Detailed Overview | by Life is a SoC |  Medium">
            <a:extLst>
              <a:ext uri="{FF2B5EF4-FFF2-40B4-BE49-F238E27FC236}">
                <a16:creationId xmlns:a16="http://schemas.microsoft.com/office/drawing/2014/main" id="{D0B54D58-8574-13C4-348C-31F6E173E0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96" r="22592" b="6611"/>
          <a:stretch>
            <a:fillRect/>
          </a:stretch>
        </p:blipFill>
        <p:spPr bwMode="auto">
          <a:xfrm>
            <a:off x="8535033" y="2036233"/>
            <a:ext cx="3656967" cy="334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30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5B749-DC00-D99F-1FEE-861EB98F0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576C03-D580-114A-C8D5-22C1DB21C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2. Apple M1 GPU </a:t>
            </a:r>
            <a:r>
              <a:rPr lang="ko-KR" altLang="en-US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성능 비교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E9D84E-D442-8DCC-9D40-F187C5BD3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3" y="1152525"/>
            <a:ext cx="6750446" cy="37965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C0F0FA8-4E4A-DDC9-EB40-A403689FB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997" y="2790511"/>
            <a:ext cx="5219011" cy="385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389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D2A51-7663-AF99-E540-F604DA22E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AD85E-11CC-9CA3-28D6-CF24019BB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2. Apple M1 GPU </a:t>
            </a:r>
            <a:r>
              <a:rPr lang="ko-KR" altLang="en-US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성능 비교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616F9E-E2C6-7155-FB6A-08077EE68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510" y="3187667"/>
            <a:ext cx="4507211" cy="34340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86AA9B4-5A26-DF3B-A659-7B69BFA3E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265" y="1355352"/>
            <a:ext cx="1879548" cy="49794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8CC5EBD-B9C9-B409-420F-8D067D49C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802" y="1228134"/>
            <a:ext cx="4420217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41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9B532-9F04-232A-09A0-02432BC52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B9A3A8-7210-BCD6-EA0B-E065938BC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3. Metal</a:t>
            </a:r>
            <a:r>
              <a:rPr lang="ko-KR" altLang="en-US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 </a:t>
            </a:r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Shading Language</a:t>
            </a:r>
            <a:endParaRPr lang="ko-KR" altLang="en-US" dirty="0">
              <a:latin typeface="Pretendard JP" panose="02000503000000020004" pitchFamily="50" charset="-128"/>
              <a:ea typeface="Pretendard JP" panose="02000503000000020004" pitchFamily="50" charset="-128"/>
              <a:cs typeface="Pretendard JP" panose="02000503000000020004" pitchFamily="50" charset="-128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7082E6-1857-9BAB-AF10-116015B459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362575"/>
          </a:xfrm>
        </p:spPr>
        <p:txBody>
          <a:bodyPr/>
          <a:lstStyle/>
          <a:p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2014</a:t>
            </a:r>
            <a:r>
              <a:rPr lang="ko-KR" altLang="en-US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년에 </a:t>
            </a:r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Swift</a:t>
            </a:r>
            <a:r>
              <a:rPr lang="ko-KR" altLang="en-US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와 함께 공개된 언어</a:t>
            </a:r>
            <a:endParaRPr lang="en-US" altLang="ko-KR" dirty="0">
              <a:latin typeface="Pretendard JP" panose="02000503000000020004" pitchFamily="50" charset="-128"/>
              <a:ea typeface="Pretendard JP" panose="02000503000000020004" pitchFamily="50" charset="-128"/>
              <a:cs typeface="Pretendard JP" panose="02000503000000020004" pitchFamily="50" charset="-128"/>
            </a:endParaRPr>
          </a:p>
          <a:p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Apple</a:t>
            </a:r>
            <a:r>
              <a:rPr lang="ko-KR" altLang="en-US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 생태계에서 자체적으로 자신들만의 언어를 개발한 것으로 보임</a:t>
            </a:r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.</a:t>
            </a:r>
          </a:p>
          <a:p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Swift</a:t>
            </a:r>
            <a:r>
              <a:rPr lang="ko-KR" altLang="en-US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는 범용적인 개발 언어로 사용된다면</a:t>
            </a:r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, Metal</a:t>
            </a:r>
            <a:r>
              <a:rPr lang="ko-KR" altLang="en-US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은 </a:t>
            </a:r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GPU</a:t>
            </a:r>
            <a:r>
              <a:rPr lang="ko-KR" altLang="en-US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를 활용하기 위해서 개발된 언어</a:t>
            </a:r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?</a:t>
            </a:r>
          </a:p>
          <a:p>
            <a:endParaRPr lang="en-US" altLang="ko-KR" dirty="0">
              <a:latin typeface="Pretendard JP" panose="02000503000000020004" pitchFamily="50" charset="-128"/>
              <a:ea typeface="Pretendard JP" panose="02000503000000020004" pitchFamily="50" charset="-128"/>
              <a:cs typeface="Pretendard JP" panose="02000503000000020004" pitchFamily="50" charset="-128"/>
            </a:endParaRPr>
          </a:p>
          <a:p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Metal</a:t>
            </a:r>
            <a:r>
              <a:rPr lang="ko-KR" altLang="en-US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의 경우 </a:t>
            </a:r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C++ </a:t>
            </a:r>
            <a:r>
              <a:rPr lang="ko-KR" altLang="en-US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기반으로 되어 있기 때문에</a:t>
            </a:r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,</a:t>
            </a:r>
            <a:r>
              <a:rPr lang="ko-KR" altLang="en-US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 장벽이 너무 높지 않음</a:t>
            </a:r>
            <a:endParaRPr lang="en-US" altLang="ko-KR" dirty="0">
              <a:latin typeface="Pretendard JP" panose="02000503000000020004" pitchFamily="50" charset="-128"/>
              <a:ea typeface="Pretendard JP" panose="02000503000000020004" pitchFamily="50" charset="-128"/>
              <a:cs typeface="Pretendard JP" panose="02000503000000020004" pitchFamily="50" charset="-128"/>
            </a:endParaRPr>
          </a:p>
          <a:p>
            <a:r>
              <a:rPr lang="ko-KR" altLang="en-US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이번 개발도 </a:t>
            </a:r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Swift</a:t>
            </a:r>
            <a:r>
              <a:rPr lang="ko-KR" altLang="en-US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와 </a:t>
            </a:r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Metal</a:t>
            </a:r>
            <a:r>
              <a:rPr lang="ko-KR" altLang="en-US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을 활용해서 구현함</a:t>
            </a:r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9314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A50B7-EA9B-9CB9-CD68-0B472D862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CBEF25-3F18-130E-E71E-7BED70E01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4. UMA</a:t>
            </a:r>
            <a:r>
              <a:rPr lang="ko-KR" altLang="en-US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의 장점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2E3B28-3829-C450-A75D-B6E1B67058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648" y="1186392"/>
            <a:ext cx="11369675" cy="5362575"/>
          </a:xfrm>
        </p:spPr>
        <p:txBody>
          <a:bodyPr/>
          <a:lstStyle/>
          <a:p>
            <a:endParaRPr lang="en-US" altLang="ko-KR" dirty="0">
              <a:latin typeface="Pretendard JP" panose="02000503000000020004" pitchFamily="50" charset="-128"/>
              <a:ea typeface="Pretendard JP" panose="02000503000000020004" pitchFamily="50" charset="-128"/>
              <a:cs typeface="Pretendard JP" panose="02000503000000020004" pitchFamily="50" charset="-128"/>
            </a:endParaRPr>
          </a:p>
          <a:p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SoC </a:t>
            </a:r>
            <a:r>
              <a:rPr lang="ko-KR" altLang="en-US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구조로 </a:t>
            </a:r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CPU</a:t>
            </a:r>
            <a:r>
              <a:rPr lang="ko-KR" altLang="en-US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와 </a:t>
            </a:r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GPU</a:t>
            </a:r>
            <a:r>
              <a:rPr lang="ko-KR" altLang="en-US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가 통합 메모리를 사용함</a:t>
            </a:r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.</a:t>
            </a:r>
          </a:p>
          <a:p>
            <a:pPr lvl="1"/>
            <a:r>
              <a:rPr lang="ko-KR" altLang="en-US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따라서 메모리 복사 필요가 없음</a:t>
            </a:r>
            <a:endParaRPr lang="en-US" altLang="ko-KR" dirty="0">
              <a:latin typeface="Pretendard JP" panose="02000503000000020004" pitchFamily="50" charset="-128"/>
              <a:ea typeface="Pretendard JP" panose="02000503000000020004" pitchFamily="50" charset="-128"/>
              <a:cs typeface="Pretendard JP" panose="02000503000000020004" pitchFamily="50" charset="-128"/>
            </a:endParaRPr>
          </a:p>
          <a:p>
            <a:pPr lvl="1"/>
            <a:endParaRPr lang="en-US" altLang="ko-KR" dirty="0">
              <a:latin typeface="Pretendard JP" panose="02000503000000020004" pitchFamily="50" charset="-128"/>
              <a:ea typeface="Pretendard JP" panose="02000503000000020004" pitchFamily="50" charset="-128"/>
              <a:cs typeface="Pretendard JP" panose="02000503000000020004" pitchFamily="50" charset="-128"/>
            </a:endParaRPr>
          </a:p>
          <a:p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CUDA</a:t>
            </a:r>
            <a:r>
              <a:rPr lang="ko-KR" altLang="en-US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에서도 </a:t>
            </a:r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Unified Memory</a:t>
            </a:r>
            <a:r>
              <a:rPr lang="ko-KR" altLang="en-US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를 제공하고 있는데</a:t>
            </a:r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, </a:t>
            </a:r>
            <a:r>
              <a:rPr lang="ko-KR" altLang="en-US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이는 실제로는 다른 메모리를 사용하지만 소프트웨어 적으로 자동으로 매칭해주는 것이라고 함</a:t>
            </a:r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.</a:t>
            </a:r>
            <a:endParaRPr lang="ko-KR" altLang="en-US" dirty="0">
              <a:latin typeface="Pretendard JP" panose="02000503000000020004" pitchFamily="50" charset="-128"/>
              <a:ea typeface="Pretendard JP" panose="02000503000000020004" pitchFamily="50" charset="-128"/>
              <a:cs typeface="Pretendard JP" panose="020005030000000200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7478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3948C-21CC-C020-8EF2-EA2BEA934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4BA08C-846A-18CE-F805-72881B56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5. </a:t>
            </a:r>
            <a:r>
              <a:rPr lang="ko-KR" altLang="en-US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동작 과정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C194DB-9F95-28A8-9534-0BD4FB5DA3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648" y="1186392"/>
            <a:ext cx="11369675" cy="5362575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GPU</a:t>
            </a:r>
            <a:r>
              <a:rPr lang="ko-KR" altLang="en-US" sz="2400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에서 </a:t>
            </a:r>
            <a:r>
              <a:rPr lang="ko-KR" altLang="en-US" sz="2400" dirty="0" err="1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연산될</a:t>
            </a:r>
            <a:r>
              <a:rPr lang="ko-KR" altLang="en-US" sz="2400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 커널 함수는 </a:t>
            </a:r>
            <a:r>
              <a:rPr lang="en-US" altLang="ko-KR" sz="2400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Metal</a:t>
            </a:r>
            <a:r>
              <a:rPr lang="ko-KR" altLang="en-US" sz="2400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로 작성 </a:t>
            </a:r>
            <a:r>
              <a:rPr lang="en-US" altLang="ko-KR" sz="2400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-&gt; Swift</a:t>
            </a:r>
            <a:r>
              <a:rPr lang="ko-KR" altLang="en-US" sz="2400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에서 </a:t>
            </a:r>
            <a:r>
              <a:rPr lang="en-US" altLang="ko-KR" sz="2400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API</a:t>
            </a:r>
            <a:r>
              <a:rPr lang="ko-KR" altLang="en-US" sz="2400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로 호출하여 연산</a:t>
            </a:r>
            <a:endParaRPr lang="en-US" altLang="ko-KR" sz="2400" dirty="0">
              <a:latin typeface="Pretendard JP" panose="02000503000000020004" pitchFamily="50" charset="-128"/>
              <a:ea typeface="Pretendard JP" panose="02000503000000020004" pitchFamily="50" charset="-128"/>
              <a:cs typeface="Pretendard JP" panose="02000503000000020004" pitchFamily="50" charset="-128"/>
            </a:endParaRPr>
          </a:p>
          <a:p>
            <a:endParaRPr lang="en-US" altLang="ko-KR" sz="2400" dirty="0">
              <a:latin typeface="Pretendard JP" panose="02000503000000020004" pitchFamily="50" charset="-128"/>
              <a:ea typeface="Pretendard JP" panose="02000503000000020004" pitchFamily="50" charset="-128"/>
              <a:cs typeface="Pretendard JP" panose="02000503000000020004" pitchFamily="50" charset="-128"/>
            </a:endParaRPr>
          </a:p>
          <a:p>
            <a:endParaRPr lang="ko-KR" altLang="en-US" sz="2400" dirty="0">
              <a:latin typeface="Pretendard JP" panose="02000503000000020004" pitchFamily="50" charset="-128"/>
              <a:ea typeface="Pretendard JP" panose="02000503000000020004" pitchFamily="50" charset="-128"/>
              <a:cs typeface="Pretendard JP" panose="02000503000000020004" pitchFamily="50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CB838D-E5DD-320C-5074-5276C791D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91" y="1650412"/>
            <a:ext cx="2389453" cy="51150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0EA809-EA52-F683-0519-A1299059D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411" y="1704035"/>
            <a:ext cx="5048955" cy="11526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4AED5BE-863C-3DD3-6D7F-D643AAACE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254" y="3073203"/>
            <a:ext cx="8125959" cy="22577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2E082FF-6B7B-D6E5-84A1-866F0264D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4887" y="5466628"/>
            <a:ext cx="5134692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80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DB178-19AA-4DB6-765D-9A81863C5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70730A-9E5E-7C78-A542-14DCB5FFC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5. </a:t>
            </a:r>
            <a:r>
              <a:rPr lang="ko-KR" altLang="en-US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동작 과정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A0EDBC-3D01-669D-68C9-132657D0C8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648" y="1186392"/>
            <a:ext cx="11369675" cy="5362575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GPU</a:t>
            </a:r>
            <a:r>
              <a:rPr lang="ko-KR" altLang="en-US" sz="2400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에서 </a:t>
            </a:r>
            <a:r>
              <a:rPr lang="ko-KR" altLang="en-US" sz="2400" dirty="0" err="1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연산될</a:t>
            </a:r>
            <a:r>
              <a:rPr lang="ko-KR" altLang="en-US" sz="2400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 커널 함수는 </a:t>
            </a:r>
            <a:r>
              <a:rPr lang="en-US" altLang="ko-KR" sz="2400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Metal</a:t>
            </a:r>
            <a:r>
              <a:rPr lang="ko-KR" altLang="en-US" sz="2400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로 작성 </a:t>
            </a:r>
            <a:r>
              <a:rPr lang="en-US" altLang="ko-KR" sz="2400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-&gt; Swift</a:t>
            </a:r>
            <a:r>
              <a:rPr lang="ko-KR" altLang="en-US" sz="2400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에서 </a:t>
            </a:r>
            <a:r>
              <a:rPr lang="en-US" altLang="ko-KR" sz="2400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API</a:t>
            </a:r>
            <a:r>
              <a:rPr lang="ko-KR" altLang="en-US" sz="2400" dirty="0">
                <a:latin typeface="Pretendard JP" panose="02000503000000020004" pitchFamily="50" charset="-128"/>
                <a:ea typeface="Pretendard JP" panose="02000503000000020004" pitchFamily="50" charset="-128"/>
                <a:cs typeface="Pretendard JP" panose="02000503000000020004" pitchFamily="50" charset="-128"/>
              </a:rPr>
              <a:t>로 호출하여 연산</a:t>
            </a:r>
            <a:endParaRPr lang="en-US" altLang="ko-KR" sz="2400" dirty="0">
              <a:latin typeface="Pretendard JP" panose="02000503000000020004" pitchFamily="50" charset="-128"/>
              <a:ea typeface="Pretendard JP" panose="02000503000000020004" pitchFamily="50" charset="-128"/>
              <a:cs typeface="Pretendard JP" panose="02000503000000020004" pitchFamily="50" charset="-128"/>
            </a:endParaRPr>
          </a:p>
          <a:p>
            <a:endParaRPr lang="en-US" altLang="ko-KR" sz="2400" dirty="0">
              <a:latin typeface="Pretendard JP" panose="02000503000000020004" pitchFamily="50" charset="-128"/>
              <a:ea typeface="Pretendard JP" panose="02000503000000020004" pitchFamily="50" charset="-128"/>
              <a:cs typeface="Pretendard JP" panose="02000503000000020004" pitchFamily="50" charset="-128"/>
            </a:endParaRPr>
          </a:p>
          <a:p>
            <a:endParaRPr lang="ko-KR" altLang="en-US" sz="2400" dirty="0">
              <a:latin typeface="Pretendard JP" panose="02000503000000020004" pitchFamily="50" charset="-128"/>
              <a:ea typeface="Pretendard JP" panose="02000503000000020004" pitchFamily="50" charset="-128"/>
              <a:cs typeface="Pretendard JP" panose="02000503000000020004" pitchFamily="50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F216AB-CCDB-7047-B809-F4E76C4C7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91" y="1650412"/>
            <a:ext cx="2389453" cy="51150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6A91EB4-2722-5CED-0110-48AE28D16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473" y="1815419"/>
            <a:ext cx="8179398" cy="13971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57096D6-3B32-A0FF-875E-FD353C639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6771" y="3459011"/>
            <a:ext cx="7706801" cy="121937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EB0EE6A-7C01-987E-086B-EF15B8481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9093" y="4942844"/>
            <a:ext cx="6144482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331508"/>
      </p:ext>
    </p:extLst>
  </p:cSld>
  <p:clrMapOvr>
    <a:masterClrMapping/>
  </p:clrMapOvr>
</p:sld>
</file>

<file path=ppt/theme/theme1.xml><?xml version="1.0" encoding="utf-8"?>
<a:theme xmlns:a="http://schemas.openxmlformats.org/drawingml/2006/main" name="CryptoCraft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</TotalTime>
  <Words>375</Words>
  <Application>Microsoft Macintosh PowerPoint</Application>
  <PresentationFormat>와이드스크린</PresentationFormat>
  <Paragraphs>59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Pretendard JP</vt:lpstr>
      <vt:lpstr>맑은 고딕</vt:lpstr>
      <vt:lpstr>Arial</vt:lpstr>
      <vt:lpstr>CryptoCraft 테마</vt:lpstr>
      <vt:lpstr>제목 테마</vt:lpstr>
      <vt:lpstr>ARIA-CTR on Apple M1 GPU</vt:lpstr>
      <vt:lpstr>1. Apple M1 GPU</vt:lpstr>
      <vt:lpstr>1. Apple M1 GPU</vt:lpstr>
      <vt:lpstr>2. Apple M1 GPU 성능 비교</vt:lpstr>
      <vt:lpstr>2. Apple M1 GPU 성능 비교</vt:lpstr>
      <vt:lpstr>3. Metal Shading Language</vt:lpstr>
      <vt:lpstr>4. UMA의 장점</vt:lpstr>
      <vt:lpstr>5. 동작 과정</vt:lpstr>
      <vt:lpstr>5. 동작 과정</vt:lpstr>
      <vt:lpstr>5. 동작 과정</vt:lpstr>
      <vt:lpstr>5. 동작 과정</vt:lpstr>
      <vt:lpstr>6. 메모리 종류</vt:lpstr>
      <vt:lpstr>7. 성능 결과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엄시우</cp:lastModifiedBy>
  <cp:revision>72</cp:revision>
  <dcterms:created xsi:type="dcterms:W3CDTF">2019-03-05T04:29:07Z</dcterms:created>
  <dcterms:modified xsi:type="dcterms:W3CDTF">2025-07-07T04:02:48Z</dcterms:modified>
</cp:coreProperties>
</file>